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2.png" ContentType="image/png"/>
  <Override PartName="/ppt/media/image41.tif" ContentType="image/tiff"/>
  <Override PartName="/ppt/media/image40.png" ContentType="image/png"/>
  <Override PartName="/ppt/media/image37.png" ContentType="image/png"/>
  <Override PartName="/ppt/media/image39.tif" ContentType="image/tiff"/>
  <Override PartName="/ppt/media/image14.tif" ContentType="image/tiff"/>
  <Override PartName="/ppt/media/image12.tif" ContentType="image/tiff"/>
  <Override PartName="/ppt/media/image16.tif" ContentType="image/tiff"/>
  <Override PartName="/ppt/media/image10.tif" ContentType="image/tiff"/>
  <Override PartName="/ppt/media/image18.tif" ContentType="image/tiff"/>
  <Override PartName="/ppt/media/image21.tif" ContentType="image/tiff"/>
  <Override PartName="/ppt/media/image23.tif" ContentType="image/tiff"/>
  <Override PartName="/ppt/media/image13.gif" ContentType="image/gif"/>
  <Override PartName="/ppt/media/image25.tif" ContentType="image/tiff"/>
  <Override PartName="/ppt/media/image26.gif" ContentType="image/gif"/>
  <Override PartName="/ppt/media/image27.tif" ContentType="image/tiff"/>
  <Override PartName="/ppt/media/image29.tif" ContentType="image/tiff"/>
  <Override PartName="/ppt/media/image34.tif" ContentType="image/tiff"/>
  <Override PartName="/ppt/media/image36.tif" ContentType="image/tiff"/>
  <Override PartName="/ppt/media/image15.png" ContentType="image/png"/>
  <Override PartName="/ppt/media/image17.png" ContentType="image/png"/>
  <Override PartName="/ppt/media/image20.png" ContentType="image/png"/>
  <Override PartName="/ppt/media/image22.png" ContentType="image/png"/>
  <Override PartName="/ppt/media/image24.png" ContentType="image/png"/>
  <Override PartName="/ppt/media/image28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9.png" ContentType="image/png"/>
  <Override PartName="/ppt/media/image7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.png" ContentType="image/png"/>
  <Override PartName="/ppt/media/image38.png" ContentType="image/png"/>
  <Override PartName="/ppt/media/image8.tif" ContentType="image/tiff"/>
  <Override PartName="/ppt/media/image35.png" ContentType="image/png"/>
  <Override PartName="/ppt/media/image5.tif" ContentType="image/tiff"/>
  <Override PartName="/ppt/media/image11.png" ContentType="image/png"/>
  <Override PartName="/ppt/media/image6.tif" ContentType="image/tiff"/>
  <Override PartName="/ppt/media/image19.tif" ContentType="image/tiff"/>
  <Override PartName="/ppt/media/image30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9508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5961240" y="182556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2856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9508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5961240" y="4098240"/>
            <a:ext cx="2539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28560" y="365040"/>
            <a:ext cx="788652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69920" y="409824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69920" y="1825560"/>
            <a:ext cx="38484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8560" y="4098240"/>
            <a:ext cx="788652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FEE1FE7-3249-492A-8355-EB05928E663E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10/4/18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7469E16-28B3-4937-B005-BDC07882159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C53D08A4-BA3B-4944-9AAE-4022D1FB24A7}" type="datetime">
              <a:rPr b="0" lang="en-US" sz="1200" spc="-1" strike="noStrike">
                <a:solidFill>
                  <a:srgbClr val="8b8b8b"/>
                </a:solidFill>
                <a:latin typeface="Calibri"/>
              </a:rPr>
              <a:t>10/4/18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E7570BC-3331-4421-94F2-EEF220F0F59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1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tif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tif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tif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tif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tif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tif"/><Relationship Id="rId2" Type="http://schemas.openxmlformats.org/officeDocument/2006/relationships/image" Target="../media/image26.gif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7.tif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tif"/><Relationship Id="rId2" Type="http://schemas.openxmlformats.org/officeDocument/2006/relationships/image" Target="../media/image30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4.tif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tif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tif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tif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tif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tif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tif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tif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tif"/><Relationship Id="rId2" Type="http://schemas.openxmlformats.org/officeDocument/2006/relationships/image" Target="../media/image13.gif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tif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748440" y="1662840"/>
            <a:ext cx="7772040" cy="2387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Bioinfo       matika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205640" y="4050360"/>
            <a:ext cx="6857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6. listopada 2018.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4" name="Picture 6" descr=""/>
          <p:cNvPicPr/>
          <p:nvPr/>
        </p:nvPicPr>
        <p:blipFill>
          <a:blip r:embed="rId1"/>
          <a:stretch/>
        </p:blipFill>
        <p:spPr>
          <a:xfrm>
            <a:off x="4001760" y="2890800"/>
            <a:ext cx="1265400" cy="980640"/>
          </a:xfrm>
          <a:prstGeom prst="rect">
            <a:avLst/>
          </a:prstGeom>
          <a:ln>
            <a:noFill/>
          </a:ln>
        </p:spPr>
      </p:pic>
      <p:pic>
        <p:nvPicPr>
          <p:cNvPr id="85" name="Picture 8" descr=""/>
          <p:cNvPicPr/>
          <p:nvPr/>
        </p:nvPicPr>
        <p:blipFill>
          <a:blip r:embed="rId2"/>
          <a:stretch/>
        </p:blipFill>
        <p:spPr>
          <a:xfrm>
            <a:off x="469080" y="2164320"/>
            <a:ext cx="1884600" cy="547560"/>
          </a:xfrm>
          <a:prstGeom prst="rect">
            <a:avLst/>
          </a:prstGeom>
          <a:ln>
            <a:noFill/>
          </a:ln>
        </p:spPr>
      </p:pic>
      <p:pic>
        <p:nvPicPr>
          <p:cNvPr id="86" name="Picture 10" descr=""/>
          <p:cNvPicPr/>
          <p:nvPr/>
        </p:nvPicPr>
        <p:blipFill>
          <a:blip r:embed="rId3"/>
          <a:stretch/>
        </p:blipFill>
        <p:spPr>
          <a:xfrm>
            <a:off x="7380720" y="883440"/>
            <a:ext cx="1419120" cy="1415520"/>
          </a:xfrm>
          <a:prstGeom prst="rect">
            <a:avLst/>
          </a:prstGeom>
          <a:ln>
            <a:noFill/>
          </a:ln>
        </p:spPr>
      </p:pic>
      <p:pic>
        <p:nvPicPr>
          <p:cNvPr id="87" name="Picture 11" descr=""/>
          <p:cNvPicPr/>
          <p:nvPr/>
        </p:nvPicPr>
        <p:blipFill>
          <a:blip r:embed="rId4"/>
          <a:stretch/>
        </p:blipFill>
        <p:spPr>
          <a:xfrm>
            <a:off x="359640" y="803880"/>
            <a:ext cx="1994040" cy="12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9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1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ORF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= open reading frame (otvoreni okvir čitanja)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7" name="Picture 1" descr=""/>
          <p:cNvPicPr/>
          <p:nvPr/>
        </p:nvPicPr>
        <p:blipFill>
          <a:blip r:embed="rId2"/>
          <a:stretch/>
        </p:blipFill>
        <p:spPr>
          <a:xfrm>
            <a:off x="817920" y="3245760"/>
            <a:ext cx="8044200" cy="98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9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19" name="TextShape 1"/>
          <p:cNvSpPr txBox="1"/>
          <p:nvPr/>
        </p:nvSpPr>
        <p:spPr>
          <a:xfrm>
            <a:off x="628560" y="256140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Udaljenost između dvije sekvence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9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22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Hammingova udaljenost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Picture 1" descr=""/>
          <p:cNvPicPr/>
          <p:nvPr/>
        </p:nvPicPr>
        <p:blipFill>
          <a:blip r:embed="rId2"/>
          <a:stretch/>
        </p:blipFill>
        <p:spPr>
          <a:xfrm>
            <a:off x="1487160" y="3103920"/>
            <a:ext cx="6028920" cy="122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Picture 4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pic>
        <p:nvPicPr>
          <p:cNvPr id="127" name="Picture 2" descr=""/>
          <p:cNvPicPr/>
          <p:nvPr/>
        </p:nvPicPr>
        <p:blipFill>
          <a:blip r:embed="rId2"/>
          <a:stretch/>
        </p:blipFill>
        <p:spPr>
          <a:xfrm>
            <a:off x="1257480" y="2055960"/>
            <a:ext cx="7494480" cy="3978720"/>
          </a:xfrm>
          <a:prstGeom prst="rect">
            <a:avLst/>
          </a:prstGeom>
          <a:ln>
            <a:noFill/>
          </a:ln>
        </p:spPr>
      </p:pic>
      <p:sp>
        <p:nvSpPr>
          <p:cNvPr id="128" name="TextShape 2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Točkaste mutacije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4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pic>
        <p:nvPicPr>
          <p:cNvPr id="131" name="Picture 2" descr=""/>
          <p:cNvPicPr/>
          <p:nvPr/>
        </p:nvPicPr>
        <p:blipFill>
          <a:blip r:embed="rId2"/>
          <a:stretch/>
        </p:blipFill>
        <p:spPr>
          <a:xfrm>
            <a:off x="1843200" y="2008800"/>
            <a:ext cx="6331320" cy="3984480"/>
          </a:xfrm>
          <a:prstGeom prst="rect">
            <a:avLst/>
          </a:prstGeom>
          <a:ln>
            <a:noFill/>
          </a:ln>
        </p:spPr>
      </p:pic>
      <p:sp>
        <p:nvSpPr>
          <p:cNvPr id="132" name="TextShape 2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Mutacije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4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34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Tranzicije/transverzije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1699200" y="1802160"/>
            <a:ext cx="394308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Transition: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između A i G, tj. C i 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 → A ili  A → G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 → T ili  T → 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Transverzije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G → T ili 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 → T ili C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 → A ili 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 → A ili 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Picture 2" descr=""/>
          <p:cNvPicPr/>
          <p:nvPr/>
        </p:nvPicPr>
        <p:blipFill>
          <a:blip r:embed="rId2"/>
          <a:stretch/>
        </p:blipFill>
        <p:spPr>
          <a:xfrm>
            <a:off x="4994640" y="2321640"/>
            <a:ext cx="3520080" cy="376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4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3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Edit distance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transformacija sekvence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minimalni broj promjena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operacije: 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insercije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                     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delecije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                      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supstitucije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„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cijena” operacije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Picture 3" descr=""/>
          <p:cNvPicPr/>
          <p:nvPr/>
        </p:nvPicPr>
        <p:blipFill>
          <a:blip r:embed="rId2"/>
          <a:stretch/>
        </p:blipFill>
        <p:spPr>
          <a:xfrm>
            <a:off x="4806360" y="3429000"/>
            <a:ext cx="3943440" cy="208728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1755360" y="5715000"/>
            <a:ext cx="45716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latin typeface="CMTI10"/>
              </a:rPr>
              <a:t>Levenshtein edit distance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br/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4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4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Uporaba – sravnjenje sekvenci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2"/>
          <a:stretch/>
        </p:blipFill>
        <p:spPr>
          <a:xfrm>
            <a:off x="628560" y="1825560"/>
            <a:ext cx="6671880" cy="363456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687600" y="3675960"/>
            <a:ext cx="2383200" cy="325080"/>
          </a:xfrm>
          <a:prstGeom prst="rect">
            <a:avLst/>
          </a:prstGeom>
          <a:noFill/>
          <a:ln w="3816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Rješenje problema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9" name="Picture 3" descr=""/>
          <p:cNvPicPr/>
          <p:nvPr/>
        </p:nvPicPr>
        <p:blipFill>
          <a:blip r:embed="rId1"/>
          <a:stretch/>
        </p:blipFill>
        <p:spPr>
          <a:xfrm>
            <a:off x="758160" y="1927080"/>
            <a:ext cx="5475240" cy="3175920"/>
          </a:xfrm>
          <a:prstGeom prst="rect">
            <a:avLst/>
          </a:prstGeom>
          <a:ln>
            <a:noFill/>
          </a:ln>
        </p:spPr>
      </p:pic>
      <p:sp>
        <p:nvSpPr>
          <p:cNvPr id="150" name="CustomShape 3"/>
          <p:cNvSpPr/>
          <p:nvPr/>
        </p:nvSpPr>
        <p:spPr>
          <a:xfrm>
            <a:off x="6234120" y="2772000"/>
            <a:ext cx="4571640" cy="11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7000"/>
              </a:lnSpc>
              <a:spcAft>
                <a:spcPts val="799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match: 1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7000"/>
              </a:lnSpc>
              <a:spcAft>
                <a:spcPts val="799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mismatch: 0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7000"/>
              </a:lnSpc>
              <a:spcAft>
                <a:spcPts val="799"/>
              </a:spcAf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Calibri"/>
              </a:rPr>
              <a:t>gap: -1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Rješenje problema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3" name="Picture 68" descr=""/>
          <p:cNvPicPr/>
          <p:nvPr/>
        </p:nvPicPr>
        <p:blipFill>
          <a:blip r:embed="rId1"/>
          <a:stretch/>
        </p:blipFill>
        <p:spPr>
          <a:xfrm>
            <a:off x="824040" y="2188440"/>
            <a:ext cx="4741560" cy="271512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6787800" y="3346560"/>
            <a:ext cx="1386720" cy="77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7000"/>
              </a:lnSpc>
              <a:spcAft>
                <a:spcPts val="799"/>
              </a:spcAft>
            </a:pPr>
            <a:r>
              <a:rPr b="0" lang="en-US" sz="1800" spc="-1" strike="noStrike">
                <a:solidFill>
                  <a:srgbClr val="009999"/>
                </a:solidFill>
                <a:latin typeface="Calibri"/>
                <a:ea typeface="Calibri"/>
              </a:rPr>
              <a:t>ACTCGCAC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7000"/>
              </a:lnSpc>
              <a:spcAft>
                <a:spcPts val="799"/>
              </a:spcAft>
            </a:pPr>
            <a:r>
              <a:rPr b="0" lang="en-US" sz="1800" spc="-1" strike="noStrike">
                <a:solidFill>
                  <a:srgbClr val="009999"/>
                </a:solidFill>
                <a:latin typeface="Calibri"/>
                <a:ea typeface="Calibri"/>
              </a:rPr>
              <a:t>A -TAG- AC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Picture 70" descr=""/>
          <p:cNvPicPr/>
          <p:nvPr/>
        </p:nvPicPr>
        <p:blipFill>
          <a:blip r:embed="rId2"/>
          <a:stretch/>
        </p:blipFill>
        <p:spPr>
          <a:xfrm>
            <a:off x="628560" y="2287800"/>
            <a:ext cx="4937760" cy="2685960"/>
          </a:xfrm>
          <a:prstGeom prst="rect">
            <a:avLst/>
          </a:prstGeom>
          <a:ln>
            <a:noFill/>
          </a:ln>
        </p:spPr>
      </p:pic>
      <p:sp>
        <p:nvSpPr>
          <p:cNvPr id="156" name="CustomShape 4"/>
          <p:cNvSpPr/>
          <p:nvPr/>
        </p:nvSpPr>
        <p:spPr>
          <a:xfrm>
            <a:off x="264960" y="19224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5"/>
          <p:cNvSpPr/>
          <p:nvPr/>
        </p:nvSpPr>
        <p:spPr>
          <a:xfrm>
            <a:off x="139680" y="15552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6"/>
          <p:cNvSpPr/>
          <p:nvPr/>
        </p:nvSpPr>
        <p:spPr>
          <a:xfrm>
            <a:off x="138240" y="15084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7"/>
          <p:cNvSpPr/>
          <p:nvPr/>
        </p:nvSpPr>
        <p:spPr>
          <a:xfrm>
            <a:off x="-157320" y="-9036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8"/>
          <p:cNvSpPr/>
          <p:nvPr/>
        </p:nvSpPr>
        <p:spPr>
          <a:xfrm>
            <a:off x="163440" y="15552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9"/>
          <p:cNvSpPr/>
          <p:nvPr/>
        </p:nvSpPr>
        <p:spPr>
          <a:xfrm>
            <a:off x="249120" y="19044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10"/>
          <p:cNvSpPr/>
          <p:nvPr/>
        </p:nvSpPr>
        <p:spPr>
          <a:xfrm>
            <a:off x="163440" y="16020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11"/>
          <p:cNvSpPr/>
          <p:nvPr/>
        </p:nvSpPr>
        <p:spPr>
          <a:xfrm>
            <a:off x="171360" y="16812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12"/>
          <p:cNvSpPr/>
          <p:nvPr/>
        </p:nvSpPr>
        <p:spPr>
          <a:xfrm flipV="1">
            <a:off x="299880" y="982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13"/>
          <p:cNvSpPr/>
          <p:nvPr/>
        </p:nvSpPr>
        <p:spPr>
          <a:xfrm>
            <a:off x="-149400" y="-7632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14"/>
          <p:cNvSpPr/>
          <p:nvPr/>
        </p:nvSpPr>
        <p:spPr>
          <a:xfrm>
            <a:off x="-149400" y="-9828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15"/>
          <p:cNvSpPr/>
          <p:nvPr/>
        </p:nvSpPr>
        <p:spPr>
          <a:xfrm>
            <a:off x="133200" y="16020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16"/>
          <p:cNvSpPr/>
          <p:nvPr/>
        </p:nvSpPr>
        <p:spPr>
          <a:xfrm>
            <a:off x="133200" y="16812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17"/>
          <p:cNvSpPr/>
          <p:nvPr/>
        </p:nvSpPr>
        <p:spPr>
          <a:xfrm>
            <a:off x="270000" y="-9540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8"/>
          <p:cNvSpPr/>
          <p:nvPr/>
        </p:nvSpPr>
        <p:spPr>
          <a:xfrm>
            <a:off x="-171360" y="-9828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19"/>
          <p:cNvSpPr/>
          <p:nvPr/>
        </p:nvSpPr>
        <p:spPr>
          <a:xfrm>
            <a:off x="133200" y="16020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20"/>
          <p:cNvSpPr/>
          <p:nvPr/>
        </p:nvSpPr>
        <p:spPr>
          <a:xfrm flipV="1">
            <a:off x="262080" y="982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21"/>
          <p:cNvSpPr/>
          <p:nvPr/>
        </p:nvSpPr>
        <p:spPr>
          <a:xfrm>
            <a:off x="254160" y="18720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CustomShape 22"/>
          <p:cNvSpPr/>
          <p:nvPr/>
        </p:nvSpPr>
        <p:spPr>
          <a:xfrm>
            <a:off x="139680" y="16812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CustomShape 23"/>
          <p:cNvSpPr/>
          <p:nvPr/>
        </p:nvSpPr>
        <p:spPr>
          <a:xfrm>
            <a:off x="262080" y="19836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CustomShape 24"/>
          <p:cNvSpPr/>
          <p:nvPr/>
        </p:nvSpPr>
        <p:spPr>
          <a:xfrm>
            <a:off x="262080" y="-10332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5"/>
          <p:cNvSpPr/>
          <p:nvPr/>
        </p:nvSpPr>
        <p:spPr>
          <a:xfrm>
            <a:off x="133200" y="16020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6"/>
          <p:cNvSpPr/>
          <p:nvPr/>
        </p:nvSpPr>
        <p:spPr>
          <a:xfrm>
            <a:off x="262080" y="-10620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27"/>
          <p:cNvSpPr/>
          <p:nvPr/>
        </p:nvSpPr>
        <p:spPr>
          <a:xfrm>
            <a:off x="133200" y="14436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28"/>
          <p:cNvSpPr/>
          <p:nvPr/>
        </p:nvSpPr>
        <p:spPr>
          <a:xfrm flipV="1">
            <a:off x="239760" y="982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9"/>
          <p:cNvSpPr/>
          <p:nvPr/>
        </p:nvSpPr>
        <p:spPr>
          <a:xfrm flipV="1">
            <a:off x="254160" y="712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30"/>
          <p:cNvSpPr/>
          <p:nvPr/>
        </p:nvSpPr>
        <p:spPr>
          <a:xfrm>
            <a:off x="-160200" y="-9216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31"/>
          <p:cNvSpPr/>
          <p:nvPr/>
        </p:nvSpPr>
        <p:spPr>
          <a:xfrm>
            <a:off x="-168120" y="-9828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2"/>
          <p:cNvSpPr/>
          <p:nvPr/>
        </p:nvSpPr>
        <p:spPr>
          <a:xfrm>
            <a:off x="136440" y="16812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33"/>
          <p:cNvSpPr/>
          <p:nvPr/>
        </p:nvSpPr>
        <p:spPr>
          <a:xfrm>
            <a:off x="-168120" y="19044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4"/>
          <p:cNvSpPr/>
          <p:nvPr/>
        </p:nvSpPr>
        <p:spPr>
          <a:xfrm>
            <a:off x="-160200" y="-9828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35"/>
          <p:cNvSpPr/>
          <p:nvPr/>
        </p:nvSpPr>
        <p:spPr>
          <a:xfrm flipV="1">
            <a:off x="-190440" y="9036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36"/>
          <p:cNvSpPr/>
          <p:nvPr/>
        </p:nvSpPr>
        <p:spPr>
          <a:xfrm flipV="1">
            <a:off x="-160200" y="8424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37"/>
          <p:cNvSpPr/>
          <p:nvPr/>
        </p:nvSpPr>
        <p:spPr>
          <a:xfrm flipV="1">
            <a:off x="-174600" y="982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38"/>
          <p:cNvSpPr/>
          <p:nvPr/>
        </p:nvSpPr>
        <p:spPr>
          <a:xfrm>
            <a:off x="-160200" y="18252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9"/>
          <p:cNvSpPr/>
          <p:nvPr/>
        </p:nvSpPr>
        <p:spPr>
          <a:xfrm>
            <a:off x="266760" y="19044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40"/>
          <p:cNvSpPr/>
          <p:nvPr/>
        </p:nvSpPr>
        <p:spPr>
          <a:xfrm>
            <a:off x="274680" y="19044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41"/>
          <p:cNvSpPr/>
          <p:nvPr/>
        </p:nvSpPr>
        <p:spPr>
          <a:xfrm>
            <a:off x="136440" y="16812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2"/>
          <p:cNvSpPr/>
          <p:nvPr/>
        </p:nvSpPr>
        <p:spPr>
          <a:xfrm>
            <a:off x="144360" y="147600"/>
            <a:ext cx="7920" cy="152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43"/>
          <p:cNvSpPr/>
          <p:nvPr/>
        </p:nvSpPr>
        <p:spPr>
          <a:xfrm>
            <a:off x="-174600" y="-10620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44"/>
          <p:cNvSpPr/>
          <p:nvPr/>
        </p:nvSpPr>
        <p:spPr>
          <a:xfrm flipV="1">
            <a:off x="-166680" y="874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45"/>
          <p:cNvSpPr/>
          <p:nvPr/>
        </p:nvSpPr>
        <p:spPr>
          <a:xfrm>
            <a:off x="274680" y="19836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46"/>
          <p:cNvSpPr/>
          <p:nvPr/>
        </p:nvSpPr>
        <p:spPr>
          <a:xfrm flipV="1">
            <a:off x="220680" y="982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47"/>
          <p:cNvSpPr/>
          <p:nvPr/>
        </p:nvSpPr>
        <p:spPr>
          <a:xfrm flipV="1">
            <a:off x="-174600" y="9036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48"/>
          <p:cNvSpPr/>
          <p:nvPr/>
        </p:nvSpPr>
        <p:spPr>
          <a:xfrm>
            <a:off x="-160200" y="-8424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CustomShape 49"/>
          <p:cNvSpPr/>
          <p:nvPr/>
        </p:nvSpPr>
        <p:spPr>
          <a:xfrm>
            <a:off x="250920" y="18252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CustomShape 50"/>
          <p:cNvSpPr/>
          <p:nvPr/>
        </p:nvSpPr>
        <p:spPr>
          <a:xfrm flipV="1">
            <a:off x="-168120" y="982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1"/>
          <p:cNvSpPr/>
          <p:nvPr/>
        </p:nvSpPr>
        <p:spPr>
          <a:xfrm flipV="1">
            <a:off x="-168120" y="982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52"/>
          <p:cNvSpPr/>
          <p:nvPr/>
        </p:nvSpPr>
        <p:spPr>
          <a:xfrm flipV="1">
            <a:off x="-182520" y="10656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53"/>
          <p:cNvSpPr/>
          <p:nvPr/>
        </p:nvSpPr>
        <p:spPr>
          <a:xfrm flipV="1">
            <a:off x="-190440" y="7632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54"/>
          <p:cNvSpPr/>
          <p:nvPr/>
        </p:nvSpPr>
        <p:spPr>
          <a:xfrm>
            <a:off x="-160200" y="-9216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55"/>
          <p:cNvSpPr/>
          <p:nvPr/>
        </p:nvSpPr>
        <p:spPr>
          <a:xfrm>
            <a:off x="-190440" y="-10620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56"/>
          <p:cNvSpPr/>
          <p:nvPr/>
        </p:nvSpPr>
        <p:spPr>
          <a:xfrm flipV="1">
            <a:off x="258840" y="6840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57"/>
          <p:cNvSpPr/>
          <p:nvPr/>
        </p:nvSpPr>
        <p:spPr>
          <a:xfrm>
            <a:off x="-168120" y="19836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58"/>
          <p:cNvSpPr/>
          <p:nvPr/>
        </p:nvSpPr>
        <p:spPr>
          <a:xfrm flipV="1">
            <a:off x="-174600" y="8424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59"/>
          <p:cNvSpPr/>
          <p:nvPr/>
        </p:nvSpPr>
        <p:spPr>
          <a:xfrm flipV="1">
            <a:off x="254160" y="7452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60"/>
          <p:cNvSpPr/>
          <p:nvPr/>
        </p:nvSpPr>
        <p:spPr>
          <a:xfrm flipV="1">
            <a:off x="-182520" y="10656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61"/>
          <p:cNvSpPr/>
          <p:nvPr/>
        </p:nvSpPr>
        <p:spPr>
          <a:xfrm>
            <a:off x="-152280" y="18252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62"/>
          <p:cNvSpPr/>
          <p:nvPr/>
        </p:nvSpPr>
        <p:spPr>
          <a:xfrm flipV="1">
            <a:off x="258840" y="98280"/>
            <a:ext cx="228600" cy="7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63"/>
          <p:cNvSpPr/>
          <p:nvPr/>
        </p:nvSpPr>
        <p:spPr>
          <a:xfrm>
            <a:off x="274680" y="-92160"/>
            <a:ext cx="212760" cy="19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6480">
            <a:solidFill>
              <a:srgbClr val="00000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Sadržaj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Sekvence – string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Paket BioStrings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Centralna dogma biologije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Transkripcija, translacija, otvoreni okvir čitanja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__________________________________________________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Mutacije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Razlike između dvije sekvence DNA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__________________________________________________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Pauza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__________________________________________________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Završni zadatak: pronalazak motiva u bakterijskom genomu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4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21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Genom E. coli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18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4.6 milijuna nt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4288 protein-kodirajućih gena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2584 operona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2"/>
          <a:stretch/>
        </p:blipFill>
        <p:spPr>
          <a:xfrm>
            <a:off x="0" y="3671640"/>
            <a:ext cx="9144000" cy="318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4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221" name="TextShape 1"/>
          <p:cNvSpPr txBox="1"/>
          <p:nvPr/>
        </p:nvSpPr>
        <p:spPr>
          <a:xfrm>
            <a:off x="5006520" y="274320"/>
            <a:ext cx="40460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Transkripcija</a:t>
            </a:r>
            <a:endParaRPr b="0" lang="en-US" sz="4400" spc="-1" strike="noStrike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222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4997520" cy="374796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3461400" y="3017520"/>
            <a:ext cx="5682600" cy="384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7" name="Picture 4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2"/>
          <a:stretch/>
        </p:blipFill>
        <p:spPr>
          <a:xfrm>
            <a:off x="1645920" y="1147320"/>
            <a:ext cx="7026480" cy="433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1" name="Picture 4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365760" y="2227320"/>
            <a:ext cx="8166240" cy="161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Materijali: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String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Niz karaktera (char)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 = „neki tekst”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Substr()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93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Biostrings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string = biološka sekvenca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DNAString: sekvence DNA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RNAString: sekvence RNA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AAString: sekvence aminokiselina (proteini)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NucleotideString (s, type = c("DNA", "RNA"))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96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DNA String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628560" y="1825560"/>
            <a:ext cx="338040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IUPAC (extended)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"-" (the gap letter)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"+" (the hard masking letter)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"." (the not a letter or not available letter)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206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2060"/>
                </a:solidFill>
                <a:latin typeface="Calibri"/>
              </a:rPr>
              <a:t>"*" (the stop letter)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Picture 1" descr=""/>
          <p:cNvPicPr/>
          <p:nvPr/>
        </p:nvPicPr>
        <p:blipFill>
          <a:blip r:embed="rId2"/>
          <a:stretch/>
        </p:blipFill>
        <p:spPr>
          <a:xfrm>
            <a:off x="4517280" y="1144440"/>
            <a:ext cx="3657240" cy="494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9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00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Centralna dogma molekularne biologije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1" name="Picture 2" descr=""/>
          <p:cNvPicPr/>
          <p:nvPr/>
        </p:nvPicPr>
        <p:blipFill>
          <a:blip r:embed="rId2"/>
          <a:stretch/>
        </p:blipFill>
        <p:spPr>
          <a:xfrm>
            <a:off x="4177440" y="1628280"/>
            <a:ext cx="3868200" cy="454068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781200" y="1978200"/>
            <a:ext cx="788652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reverse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complement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reverseComplement</a:t>
            </a:r>
            <a:endParaRPr b="0" lang="en-US" sz="2800" spc="-1" strike="noStrike">
              <a:latin typeface="Arial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translate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6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04" name="CustomShape 1"/>
          <p:cNvSpPr/>
          <p:nvPr/>
        </p:nvSpPr>
        <p:spPr>
          <a:xfrm>
            <a:off x="921600" y="423000"/>
            <a:ext cx="7886520" cy="13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Transkripcija i translacija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5" name="Picture 6" descr=""/>
          <p:cNvPicPr/>
          <p:nvPr/>
        </p:nvPicPr>
        <p:blipFill>
          <a:blip r:embed="rId2"/>
          <a:stretch/>
        </p:blipFill>
        <p:spPr>
          <a:xfrm>
            <a:off x="1843200" y="2171160"/>
            <a:ext cx="6353640" cy="354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9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07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Genetički kod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843200" y="1825560"/>
            <a:ext cx="66718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20 ak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64 kodona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3 stop kodona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9" name="Picture 2" descr=""/>
          <p:cNvPicPr/>
          <p:nvPr/>
        </p:nvPicPr>
        <p:blipFill>
          <a:blip r:embed="rId2"/>
          <a:stretch/>
        </p:blipFill>
        <p:spPr>
          <a:xfrm>
            <a:off x="4598640" y="1447200"/>
            <a:ext cx="4117320" cy="457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rcRect l="58550" t="34209" r="110173" b="122362"/>
          <a:stretch/>
        </p:blipFill>
        <p:spPr>
          <a:xfrm>
            <a:off x="0" y="0"/>
            <a:ext cx="1842840" cy="6857640"/>
          </a:xfrm>
          <a:prstGeom prst="rect">
            <a:avLst/>
          </a:prstGeom>
          <a:ln>
            <a:noFill/>
          </a:ln>
        </p:spPr>
      </p:pic>
      <p:sp>
        <p:nvSpPr>
          <p:cNvPr id="111" name="TextShape 1"/>
          <p:cNvSpPr txBox="1"/>
          <p:nvPr/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90000"/>
              </a:lnSpc>
            </a:pPr>
            <a:r>
              <a:rPr b="1" lang="en-US" sz="4400" spc="-1" strike="noStrike">
                <a:solidFill>
                  <a:srgbClr val="002060"/>
                </a:solidFill>
                <a:latin typeface="Calibri Light"/>
              </a:rPr>
              <a:t>Motivi 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628560" y="15012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Konsenzus, PWM I logo motiva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-45720" y="2651760"/>
            <a:ext cx="9162720" cy="422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1629</TotalTime>
  <Application>LibreOffice/6.0.3.2$Linux_X86_64 LibreOffice_project/00m0$Build-2</Application>
  <Words>216</Words>
  <Paragraphs>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2018-10-02T11:14:29Z</dcterms:created>
  <dc:creator>Magdalena</dc:creator>
  <dc:description/>
  <dc:language>en-US</dc:language>
  <cp:lastModifiedBy/>
  <dcterms:modified xsi:type="dcterms:W3CDTF">2018-10-04T10:37:59Z</dcterms:modified>
  <cp:revision>83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24</vt:i4>
  </property>
</Properties>
</file>